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9" r:id="rId4"/>
    <p:sldId id="258" r:id="rId5"/>
    <p:sldId id="301" r:id="rId6"/>
    <p:sldId id="303" r:id="rId7"/>
    <p:sldId id="302" r:id="rId8"/>
    <p:sldId id="321" r:id="rId9"/>
    <p:sldId id="305" r:id="rId10"/>
    <p:sldId id="320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60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76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0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4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133-4CB0-4146-AE95-030F60486135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-1277814"/>
            <a:ext cx="11013831" cy="531524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ПРЕЗЕНТАЦИЯ (РОУД-ШОУ) ОБЪЕКТОВ, ВКЛЮЧЕННЫХ В ПЕРЕЧНИ МУНИЦИПАЛЬНОГО ИМУЩЕСТВА, ПРЕДНАЗНАЧЕННЫХ ДЛЯ СУБЪЕКТОВ МСП И САМОЗАНЯТЫХ ГРАЖДАН.</a:t>
            </a: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д</a:t>
            </a:r>
            <a:r>
              <a:rPr lang="ru-RU" dirty="0">
                <a:solidFill>
                  <a:prstClr val="black"/>
                </a:solidFill>
              </a:rPr>
              <a:t>. Бурга</a:t>
            </a:r>
            <a:r>
              <a:rPr lang="ru-RU" sz="3600" dirty="0">
                <a:solidFill>
                  <a:prstClr val="black"/>
                </a:solidFill>
              </a:rPr>
              <a:t>, Маловишерский район,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sz="3600" dirty="0">
                <a:solidFill>
                  <a:prstClr val="black"/>
                </a:solidFill>
              </a:rPr>
              <a:t>овгородская область</a:t>
            </a: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15" y="3812345"/>
            <a:ext cx="7249551" cy="2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0;p25"/>
          <p:cNvSpPr txBox="1"/>
          <p:nvPr/>
        </p:nvSpPr>
        <p:spPr>
          <a:xfrm>
            <a:off x="2098634" y="2346211"/>
            <a:ext cx="2268667" cy="3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0" tIns="44173" rIns="88370" bIns="44173" anchor="t" anchorCtr="0"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04531" y="515318"/>
            <a:ext cx="6310550" cy="290280"/>
          </a:xfrm>
          <a:prstGeom prst="rect">
            <a:avLst/>
          </a:prstGeom>
          <a:noFill/>
        </p:spPr>
        <p:txBody>
          <a:bodyPr vert="horz" lIns="95407" tIns="47704" rIns="95407" bIns="4770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endParaRPr sz="1600" spc="42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847" y="948153"/>
            <a:ext cx="93662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1.Федеральный закон от 24.07.2007 года № 209-ФЗ «О развитии малого и среднего предпринимательства в Российской Федерации» </a:t>
            </a:r>
          </a:p>
          <a:p>
            <a:endParaRPr lang="ru-RU" sz="1600" dirty="0"/>
          </a:p>
          <a:p>
            <a:r>
              <a:rPr lang="ru-RU" sz="1600" dirty="0"/>
              <a:t>2.Федеральный закон от 22.07.2008 года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 и среднего предпринимательства, и о внесении изменений в отдельные законодательные акты Российской Федерации» </a:t>
            </a:r>
          </a:p>
          <a:p>
            <a:endParaRPr lang="ru-RU" sz="1600" dirty="0"/>
          </a:p>
          <a:p>
            <a:r>
              <a:rPr lang="ru-RU" sz="1600" dirty="0"/>
              <a:t>3.Областной закон Новгородской области от 07.02.2008 N 245-ОЗ «О развитии малого и среднего предпринимательства в Новгородской области»</a:t>
            </a:r>
          </a:p>
          <a:p>
            <a:endParaRPr lang="ru-RU" sz="1600" dirty="0"/>
          </a:p>
          <a:p>
            <a:r>
              <a:rPr lang="ru-RU" sz="1600" dirty="0"/>
              <a:t>4.Постановление администрации </a:t>
            </a:r>
            <a:r>
              <a:rPr lang="ru-RU" sz="1600" dirty="0" err="1"/>
              <a:t>Бургинского</a:t>
            </a:r>
            <a:r>
              <a:rPr lang="ru-RU" sz="1600" dirty="0"/>
              <a:t> сельского поселения от 31.07.2017 № 141 «О порядке формирования, ведения и обязательного опубликования перечня муниципального имущества </a:t>
            </a:r>
            <a:r>
              <a:rPr lang="ru-RU" sz="1600" dirty="0" err="1"/>
              <a:t>Бургинского</a:t>
            </a:r>
            <a:r>
              <a:rPr lang="ru-RU" sz="1600" dirty="0"/>
              <a:t> сельского поселения, в целях его предоставления во владение или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предпринимательства».</a:t>
            </a:r>
          </a:p>
          <a:p>
            <a:endParaRPr lang="ru-RU" sz="1600" dirty="0"/>
          </a:p>
          <a:p>
            <a:r>
              <a:rPr lang="ru-RU" sz="1600" dirty="0"/>
              <a:t>5.Постановление администрации </a:t>
            </a:r>
            <a:r>
              <a:rPr lang="ru-RU" sz="1600" dirty="0" err="1"/>
              <a:t>Бургинского</a:t>
            </a:r>
            <a:r>
              <a:rPr lang="ru-RU" sz="1600" dirty="0"/>
              <a:t> сельского поселения от 24.09.2018 № 161 Об утверждении Положения «О порядке и условиях предоставления в аренду муниципального имущества, включенного в перечень муниципального имущества,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3198" y="240267"/>
            <a:ext cx="7429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Нормативная (правовая) база для оказания </a:t>
            </a:r>
            <a:endParaRPr lang="en-US" sz="2000" dirty="0"/>
          </a:p>
          <a:p>
            <a:pPr algn="ctr"/>
            <a:r>
              <a:rPr lang="ru-RU" sz="2000" dirty="0"/>
              <a:t>имущественной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val="39474975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839" y="643377"/>
            <a:ext cx="78200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dirty="0"/>
              <a:t>Если у Вас возникли проблемы при получении имущественной поддержки или остались вопросы в части ее оказания – обратитесь в администрацию </a:t>
            </a:r>
            <a:r>
              <a:rPr lang="ru-RU" dirty="0" err="1"/>
              <a:t>Бургинского</a:t>
            </a:r>
            <a:r>
              <a:rPr lang="ru-RU" dirty="0"/>
              <a:t> сельского поселения: </a:t>
            </a:r>
          </a:p>
          <a:p>
            <a:endParaRPr lang="ru-RU" dirty="0"/>
          </a:p>
          <a:p>
            <a:r>
              <a:rPr lang="ru-RU" dirty="0"/>
              <a:t>Почтовый адрес: 174280, Новгородская область, д. Бурга, ул. Новгородская, дом 34а</a:t>
            </a:r>
          </a:p>
          <a:p>
            <a:endParaRPr lang="ru-RU" dirty="0"/>
          </a:p>
          <a:p>
            <a:r>
              <a:rPr lang="ru-RU" dirty="0"/>
              <a:t>Телефон: 8 (81660) 37-667</a:t>
            </a:r>
          </a:p>
          <a:p>
            <a:r>
              <a:rPr lang="ru-RU" dirty="0"/>
              <a:t>Электронная почта:</a:t>
            </a:r>
            <a:r>
              <a:rPr lang="en-US" dirty="0"/>
              <a:t> admbyrgposl@yandex.ru</a:t>
            </a:r>
            <a:endParaRPr lang="ru-RU" altLang="ru-RU" b="1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444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72529" y="666749"/>
            <a:ext cx="7761996" cy="37425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sz="1800" b="1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 БУРГИНСКОГО СЕЛЬСКОГО ПОСЕЛЕНИЯ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1545" y="1174493"/>
            <a:ext cx="8372475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 данном роуд-шоу будут представлены объекты недвижимого имущества, в том числе земельные участки, включенные в Перечень муниципального имущества для субъектов МСП и не переданных в пользование субъектам МСП и самозанятым гражданам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Муниципальное имущество, свободное от права третьих лиц, предназначенное для передачи во владения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 и самозанятым гражданам</a:t>
            </a:r>
          </a:p>
          <a:p>
            <a:pPr lvl="0"/>
            <a:endParaRPr lang="ru-RU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66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410308"/>
            <a:ext cx="7549660" cy="11113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ИНФОРМАЦИЯ ОБ УСЛОВИЯХ ОКАЗАНИЯ ИМУЩЕСТВЕННОЙ ПОДДЕРЖКИ СУБЪЕКТАМ МСП  И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САМОЗАНЯТЫМ ГРАЖДАНАМ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38" b="5238"/>
          <a:stretch>
            <a:fillRect/>
          </a:stretch>
        </p:blipFill>
        <p:spPr>
          <a:xfrm>
            <a:off x="8088922" y="281354"/>
            <a:ext cx="3868616" cy="616633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585" y="1828800"/>
            <a:ext cx="7690337" cy="4818184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Предоставление объектов осуществляется без проведения процедуры торгов, путем предоставления муниципальной преференции.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Получателями имущественной поддержки могут быть юридические лица, индивидуальные предприниматели, включенные в реестр субъектов малого и среднего предпринимательства и самозанятые граждане.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Размер ежемесячной арендной платы будет определятся на основании методики расчета арендной платы в зависимости от вида деятельности и категории заявителя</a:t>
            </a:r>
            <a:r>
              <a:rPr lang="ru-RU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Срок заключения договора аренды не менее 5 лет.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801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4184035" cy="2741776"/>
          </a:xfrm>
        </p:spPr>
        <p:txBody>
          <a:bodyPr/>
          <a:lstStyle/>
          <a:p>
            <a:r>
              <a:rPr lang="ru-RU" dirty="0"/>
              <a:t>Общественная баня с земельным участком 271 кв.м.</a:t>
            </a:r>
          </a:p>
          <a:p>
            <a:r>
              <a:rPr lang="ru-RU" dirty="0"/>
              <a:t>Адрес: Новгородская обл., Маловишерский р-н, д. Бурга, ул. Октябрьская, д. 29</a:t>
            </a:r>
          </a:p>
          <a:p>
            <a:r>
              <a:rPr lang="ru-RU" dirty="0"/>
              <a:t>Площадь 48,3 кв.м.</a:t>
            </a:r>
          </a:p>
          <a:p>
            <a:r>
              <a:rPr lang="ru-RU" dirty="0"/>
              <a:t>Кадастровый номер: 53:08:0042408:105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33D6FCDC-DB3E-FDA3-6571-B8E797424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5" y="4038231"/>
            <a:ext cx="4184035" cy="2752136"/>
          </a:xfrm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89CCCBB-9DD5-42E3-AB34-C2C36371F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12" y="3884761"/>
            <a:ext cx="2979746" cy="29732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675CAC-A578-FFD2-8213-8F6850487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40" y="1093109"/>
            <a:ext cx="4297565" cy="25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4184035" cy="2741776"/>
          </a:xfrm>
        </p:spPr>
        <p:txBody>
          <a:bodyPr/>
          <a:lstStyle/>
          <a:p>
            <a:r>
              <a:rPr lang="ru-RU" dirty="0"/>
              <a:t>Нежилое помещение</a:t>
            </a:r>
          </a:p>
          <a:p>
            <a:r>
              <a:rPr lang="ru-RU" dirty="0"/>
              <a:t>Адрес: Новгородская обл., Маловишерский р-н, д. Карпина Гора, ул. Центральная, д. 38</a:t>
            </a:r>
          </a:p>
          <a:p>
            <a:r>
              <a:rPr lang="ru-RU" dirty="0"/>
              <a:t>Площадь 48 кв.м.</a:t>
            </a:r>
          </a:p>
          <a:p>
            <a:r>
              <a:rPr lang="ru-RU" dirty="0"/>
              <a:t>Административно – хозяйственная деятельность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65C9205-953A-BB4C-FB41-9B28A0DE7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0" y="3492364"/>
            <a:ext cx="3931627" cy="265156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2198A-D535-2D14-1B40-95448D515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963" y="1557027"/>
            <a:ext cx="5242169" cy="39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9507675" cy="1996189"/>
          </a:xfrm>
        </p:spPr>
        <p:txBody>
          <a:bodyPr>
            <a:normAutofit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Маловишерский р-н, д. </a:t>
            </a:r>
            <a:r>
              <a:rPr lang="ru-RU" dirty="0" err="1"/>
              <a:t>Горнецкое</a:t>
            </a:r>
            <a:endParaRPr lang="ru-RU" dirty="0"/>
          </a:p>
          <a:p>
            <a:r>
              <a:rPr lang="ru-RU" dirty="0"/>
              <a:t>Площадь 5,56 га</a:t>
            </a:r>
          </a:p>
          <a:p>
            <a:r>
              <a:rPr lang="ru-RU" dirty="0"/>
              <a:t>Кадастровый номер: 53:08:0085301:0007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280902-7AC7-3D4C-1968-CFFA4B7DF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0" y="2897945"/>
            <a:ext cx="6474120" cy="3594603"/>
          </a:xfrm>
        </p:spPr>
      </p:pic>
    </p:spTree>
    <p:extLst>
      <p:ext uri="{BB962C8B-B14F-4D97-AF65-F5344CB8AC3E}">
        <p14:creationId xmlns:p14="http://schemas.microsoft.com/office/powerpoint/2010/main" val="38054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7" y="901756"/>
            <a:ext cx="8944967" cy="19539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Маловишерский р-н, д. </a:t>
            </a:r>
            <a:r>
              <a:rPr lang="ru-RU" dirty="0" err="1"/>
              <a:t>Климково</a:t>
            </a:r>
            <a:endParaRPr lang="ru-RU" dirty="0"/>
          </a:p>
          <a:p>
            <a:r>
              <a:rPr lang="ru-RU" dirty="0"/>
              <a:t>Площадь 2,4 га</a:t>
            </a:r>
          </a:p>
          <a:p>
            <a:r>
              <a:rPr lang="ru-RU" dirty="0"/>
              <a:t>Кадастровый номер: 53:08:0081901:5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E46EE6-BFE4-B411-118A-C623C6630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31" y="2848080"/>
            <a:ext cx="7413674" cy="3811549"/>
          </a:xfrm>
        </p:spPr>
      </p:pic>
    </p:spTree>
    <p:extLst>
      <p:ext uri="{BB962C8B-B14F-4D97-AF65-F5344CB8AC3E}">
        <p14:creationId xmlns:p14="http://schemas.microsoft.com/office/powerpoint/2010/main" val="385858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7" y="901756"/>
            <a:ext cx="8944967" cy="19539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Маловишерский р-н, д. </a:t>
            </a:r>
            <a:r>
              <a:rPr lang="ru-RU" dirty="0" err="1"/>
              <a:t>Климково</a:t>
            </a:r>
            <a:endParaRPr lang="ru-RU" dirty="0"/>
          </a:p>
          <a:p>
            <a:r>
              <a:rPr lang="ru-RU" dirty="0"/>
              <a:t>Площадь 27,3 га</a:t>
            </a:r>
          </a:p>
          <a:p>
            <a:r>
              <a:rPr lang="ru-RU" dirty="0"/>
              <a:t>Кадастровый номер: 53:08:0081901:6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493766-7A98-7825-6DDA-3BDFAA618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6" y="2855742"/>
            <a:ext cx="6699787" cy="3728840"/>
          </a:xfrm>
        </p:spPr>
      </p:pic>
    </p:spTree>
    <p:extLst>
      <p:ext uri="{BB962C8B-B14F-4D97-AF65-F5344CB8AC3E}">
        <p14:creationId xmlns:p14="http://schemas.microsoft.com/office/powerpoint/2010/main" val="194623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9046836" cy="19680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Маловишерский р-н, д. </a:t>
            </a:r>
            <a:r>
              <a:rPr lang="ru-RU" dirty="0" err="1"/>
              <a:t>Шеляйха</a:t>
            </a:r>
            <a:endParaRPr lang="ru-RU" dirty="0"/>
          </a:p>
          <a:p>
            <a:r>
              <a:rPr lang="ru-RU" dirty="0"/>
              <a:t>Площадь 8,7 га</a:t>
            </a:r>
          </a:p>
          <a:p>
            <a:r>
              <a:rPr lang="ru-RU" dirty="0"/>
              <a:t>Кадастровый номер: 53:08:0090401:140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BEEB23-1FB2-0316-E013-19FC6868E8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725656"/>
            <a:ext cx="7005711" cy="3635493"/>
          </a:xfrm>
        </p:spPr>
      </p:pic>
    </p:spTree>
    <p:extLst>
      <p:ext uri="{BB962C8B-B14F-4D97-AF65-F5344CB8AC3E}">
        <p14:creationId xmlns:p14="http://schemas.microsoft.com/office/powerpoint/2010/main" val="10714935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</TotalTime>
  <Words>686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Аспект</vt:lpstr>
      <vt:lpstr>   ПРЕЗЕНТАЦИЯ (РОУД-ШОУ) ОБЪЕКТОВ, ВКЛЮЧЕННЫХ В ПЕРЕЧНИ МУНИЦИПАЛЬНОГО ИМУЩЕСТВА, ПРЕДНАЗНАЧЕННЫХ ДЛЯ СУБЪЕКТОВ МСП И САМОЗАНЯТЫХ ГРАЖДАН.  д. Бурга, Маловишерский район,  Новгородская область   </vt:lpstr>
      <vt:lpstr>Презентация PowerPoint</vt:lpstr>
      <vt:lpstr>ИНФОРМАЦИЯ ОБ УСЛОВИЯХ ОКАЗАНИЯ ИМУЩЕСТВЕННОЙ ПОДДЕРЖКИ СУБЪЕКТАМ МСП  И  САМОЗАНЯТЫМ ГРАЖДАНАМ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 (РОУД-ШОУ) ОБЪЕКТОВ, ВКЛЮЧЕННЫХ В ПЕРЕЧНИ МУНИЦИПАЛЬНОГО ИМУЩЕТСВА, ПРЕДНАЗНАЧЕННЫХ ДЛЯ СУБЪЕКТОВ МСП.  МУНИЦИПАЛЬНОЕ ОБРАЗОВАНИЕ КИРИШСКОЕ ГОРОДСКОЕ ПОСЕЛЕНИЕ КИРИШСКОГО МУНИЦИПАЛЬНОГО РАЙОНА.</dc:title>
  <dc:creator>Осипова Светлана Михайловна</dc:creator>
  <cp:lastModifiedBy>Walkow mike</cp:lastModifiedBy>
  <cp:revision>26</cp:revision>
  <dcterms:created xsi:type="dcterms:W3CDTF">2021-06-09T08:35:55Z</dcterms:created>
  <dcterms:modified xsi:type="dcterms:W3CDTF">2023-03-06T09:49:48Z</dcterms:modified>
</cp:coreProperties>
</file>